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7" r:id="rId4"/>
    <p:sldId id="275" r:id="rId5"/>
    <p:sldId id="274" r:id="rId6"/>
    <p:sldId id="277" r:id="rId7"/>
    <p:sldId id="271" r:id="rId8"/>
    <p:sldId id="273" r:id="rId9"/>
    <p:sldId id="260" r:id="rId10"/>
    <p:sldId id="259" r:id="rId11"/>
    <p:sldId id="261" r:id="rId12"/>
    <p:sldId id="264" r:id="rId13"/>
    <p:sldId id="276" r:id="rId14"/>
    <p:sldId id="262" r:id="rId15"/>
    <p:sldId id="263" r:id="rId16"/>
    <p:sldId id="267" r:id="rId17"/>
    <p:sldId id="268" r:id="rId18"/>
    <p:sldId id="270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73" autoAdjust="0"/>
    <p:restoredTop sz="94660"/>
  </p:normalViewPr>
  <p:slideViewPr>
    <p:cSldViewPr snapToGrid="0" snapToObjects="1">
      <p:cViewPr>
        <p:scale>
          <a:sx n="120" d="100"/>
          <a:sy n="120" d="100"/>
        </p:scale>
        <p:origin x="1867" y="3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25456E-C23C-4268-B6DF-F272CF8402C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097A3C18-594F-49AD-848D-2C6C5AAB1EB1}">
      <dgm:prSet/>
      <dgm:spPr/>
      <dgm:t>
        <a:bodyPr/>
        <a:lstStyle/>
        <a:p>
          <a:r>
            <a:rPr lang="en-US" dirty="0"/>
            <a:t>Converted dataset into instruction-response format</a:t>
          </a:r>
        </a:p>
      </dgm:t>
    </dgm:pt>
    <dgm:pt modelId="{FF150DBE-45AD-44D5-A76E-5288464B93F6}" type="parTrans" cxnId="{A7D123C3-D50B-4C18-9A47-FCC62A4A04AF}">
      <dgm:prSet/>
      <dgm:spPr/>
      <dgm:t>
        <a:bodyPr/>
        <a:lstStyle/>
        <a:p>
          <a:endParaRPr lang="en-US"/>
        </a:p>
      </dgm:t>
    </dgm:pt>
    <dgm:pt modelId="{302047A2-18D3-4526-9FFA-09E9CDB8798F}" type="sibTrans" cxnId="{A7D123C3-D50B-4C18-9A47-FCC62A4A04AF}">
      <dgm:prSet/>
      <dgm:spPr/>
      <dgm:t>
        <a:bodyPr/>
        <a:lstStyle/>
        <a:p>
          <a:endParaRPr lang="en-US"/>
        </a:p>
      </dgm:t>
    </dgm:pt>
    <dgm:pt modelId="{32D7F062-F292-43A6-A5D8-B8DCB30BD3B1}">
      <dgm:prSet/>
      <dgm:spPr/>
      <dgm:t>
        <a:bodyPr/>
        <a:lstStyle/>
        <a:p>
          <a:r>
            <a:rPr lang="en-US" dirty="0"/>
            <a:t>Prompt: Natural language query</a:t>
          </a:r>
        </a:p>
      </dgm:t>
    </dgm:pt>
    <dgm:pt modelId="{FEE652B2-3A2B-47AC-9694-C988206DCC50}" type="parTrans" cxnId="{B5BFCDC8-9F63-4EB3-9995-1C3D38F41D1F}">
      <dgm:prSet/>
      <dgm:spPr/>
      <dgm:t>
        <a:bodyPr/>
        <a:lstStyle/>
        <a:p>
          <a:endParaRPr lang="en-US"/>
        </a:p>
      </dgm:t>
    </dgm:pt>
    <dgm:pt modelId="{EB06A226-E8A2-4A02-8CF7-CAF2BB6270B3}" type="sibTrans" cxnId="{B5BFCDC8-9F63-4EB3-9995-1C3D38F41D1F}">
      <dgm:prSet/>
      <dgm:spPr/>
      <dgm:t>
        <a:bodyPr/>
        <a:lstStyle/>
        <a:p>
          <a:endParaRPr lang="en-US"/>
        </a:p>
      </dgm:t>
    </dgm:pt>
    <dgm:pt modelId="{EE7BD2BC-34D1-4B4A-8EBA-3FD733A912FE}">
      <dgm:prSet/>
      <dgm:spPr/>
      <dgm:t>
        <a:bodyPr/>
        <a:lstStyle/>
        <a:p>
          <a:r>
            <a:rPr lang="en-US" dirty="0"/>
            <a:t>Response: SQL query</a:t>
          </a:r>
        </a:p>
      </dgm:t>
    </dgm:pt>
    <dgm:pt modelId="{27204156-1523-463E-86C1-A4916F03690D}" type="parTrans" cxnId="{A647AB50-7E29-492A-A01F-D3C589BFC46E}">
      <dgm:prSet/>
      <dgm:spPr/>
      <dgm:t>
        <a:bodyPr/>
        <a:lstStyle/>
        <a:p>
          <a:endParaRPr lang="en-US"/>
        </a:p>
      </dgm:t>
    </dgm:pt>
    <dgm:pt modelId="{83AE7787-75B7-4FCF-99B8-28996A5876D2}" type="sibTrans" cxnId="{A647AB50-7E29-492A-A01F-D3C589BFC46E}">
      <dgm:prSet/>
      <dgm:spPr/>
      <dgm:t>
        <a:bodyPr/>
        <a:lstStyle/>
        <a:p>
          <a:endParaRPr lang="en-US"/>
        </a:p>
      </dgm:t>
    </dgm:pt>
    <dgm:pt modelId="{735FA0D7-BDF3-49B5-80A5-BB25EFF39B7A}">
      <dgm:prSet/>
      <dgm:spPr/>
      <dgm:t>
        <a:bodyPr/>
        <a:lstStyle/>
        <a:p>
          <a:r>
            <a:rPr lang="en-US" dirty="0"/>
            <a:t>Saved in JSONL format for compatibility</a:t>
          </a:r>
        </a:p>
      </dgm:t>
    </dgm:pt>
    <dgm:pt modelId="{50D710CC-7521-46DA-9418-B22FA1522878}" type="parTrans" cxnId="{CEC74CA4-6AAB-4A47-A6EE-D3D43B2A1B40}">
      <dgm:prSet/>
      <dgm:spPr/>
      <dgm:t>
        <a:bodyPr/>
        <a:lstStyle/>
        <a:p>
          <a:endParaRPr lang="en-US"/>
        </a:p>
      </dgm:t>
    </dgm:pt>
    <dgm:pt modelId="{E45DE97A-9C4A-45CA-B933-C664D466D48C}" type="sibTrans" cxnId="{CEC74CA4-6AAB-4A47-A6EE-D3D43B2A1B40}">
      <dgm:prSet/>
      <dgm:spPr/>
      <dgm:t>
        <a:bodyPr/>
        <a:lstStyle/>
        <a:p>
          <a:endParaRPr lang="en-US"/>
        </a:p>
      </dgm:t>
    </dgm:pt>
    <dgm:pt modelId="{F6001E8C-FA44-4E4B-98D5-9625552BBFC3}" type="pres">
      <dgm:prSet presAssocID="{FC25456E-C23C-4268-B6DF-F272CF8402CE}" presName="root" presStyleCnt="0">
        <dgm:presLayoutVars>
          <dgm:dir/>
          <dgm:resizeHandles val="exact"/>
        </dgm:presLayoutVars>
      </dgm:prSet>
      <dgm:spPr/>
    </dgm:pt>
    <dgm:pt modelId="{F03BE755-CB67-4E27-BA70-5567963A8703}" type="pres">
      <dgm:prSet presAssocID="{097A3C18-594F-49AD-848D-2C6C5AAB1EB1}" presName="compNode" presStyleCnt="0"/>
      <dgm:spPr/>
    </dgm:pt>
    <dgm:pt modelId="{4A45E6B0-4B8A-4665-8DEF-1B04D76FC45B}" type="pres">
      <dgm:prSet presAssocID="{097A3C18-594F-49AD-848D-2C6C5AAB1EB1}" presName="bgRect" presStyleLbl="bgShp" presStyleIdx="0" presStyleCnt="4"/>
      <dgm:spPr/>
    </dgm:pt>
    <dgm:pt modelId="{AF575B36-028F-4C8C-9E61-679C1DB45621}" type="pres">
      <dgm:prSet presAssocID="{097A3C18-594F-49AD-848D-2C6C5AAB1EB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C"/>
        </a:ext>
      </dgm:extLst>
    </dgm:pt>
    <dgm:pt modelId="{983EC071-5CA5-43B2-9B7E-6DD092500705}" type="pres">
      <dgm:prSet presAssocID="{097A3C18-594F-49AD-848D-2C6C5AAB1EB1}" presName="spaceRect" presStyleCnt="0"/>
      <dgm:spPr/>
    </dgm:pt>
    <dgm:pt modelId="{D098C9FF-B126-4F53-962E-BE6351B95295}" type="pres">
      <dgm:prSet presAssocID="{097A3C18-594F-49AD-848D-2C6C5AAB1EB1}" presName="parTx" presStyleLbl="revTx" presStyleIdx="0" presStyleCnt="4">
        <dgm:presLayoutVars>
          <dgm:chMax val="0"/>
          <dgm:chPref val="0"/>
        </dgm:presLayoutVars>
      </dgm:prSet>
      <dgm:spPr/>
    </dgm:pt>
    <dgm:pt modelId="{166D45B6-C189-4B43-9651-30AF786259AB}" type="pres">
      <dgm:prSet presAssocID="{302047A2-18D3-4526-9FFA-09E9CDB8798F}" presName="sibTrans" presStyleCnt="0"/>
      <dgm:spPr/>
    </dgm:pt>
    <dgm:pt modelId="{9A1FD7F1-AEB3-4B29-B3DE-50125497778C}" type="pres">
      <dgm:prSet presAssocID="{32D7F062-F292-43A6-A5D8-B8DCB30BD3B1}" presName="compNode" presStyleCnt="0"/>
      <dgm:spPr/>
    </dgm:pt>
    <dgm:pt modelId="{FDFDBC28-7692-4366-A00E-D8F80AAF0660}" type="pres">
      <dgm:prSet presAssocID="{32D7F062-F292-43A6-A5D8-B8DCB30BD3B1}" presName="bgRect" presStyleLbl="bgShp" presStyleIdx="1" presStyleCnt="4"/>
      <dgm:spPr/>
    </dgm:pt>
    <dgm:pt modelId="{64DD3CA4-7BA7-4CE3-9CD8-9BEBF6C55DCD}" type="pres">
      <dgm:prSet presAssocID="{32D7F062-F292-43A6-A5D8-B8DCB30BD3B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arch"/>
        </a:ext>
      </dgm:extLst>
    </dgm:pt>
    <dgm:pt modelId="{E42E50AC-A91D-4A80-A7DA-1EDC68133A96}" type="pres">
      <dgm:prSet presAssocID="{32D7F062-F292-43A6-A5D8-B8DCB30BD3B1}" presName="spaceRect" presStyleCnt="0"/>
      <dgm:spPr/>
    </dgm:pt>
    <dgm:pt modelId="{0A1CC1B5-67A6-4E03-A08E-D23DF5389E22}" type="pres">
      <dgm:prSet presAssocID="{32D7F062-F292-43A6-A5D8-B8DCB30BD3B1}" presName="parTx" presStyleLbl="revTx" presStyleIdx="1" presStyleCnt="4">
        <dgm:presLayoutVars>
          <dgm:chMax val="0"/>
          <dgm:chPref val="0"/>
        </dgm:presLayoutVars>
      </dgm:prSet>
      <dgm:spPr/>
    </dgm:pt>
    <dgm:pt modelId="{D66632A7-9105-44B8-BBB2-6F714368C663}" type="pres">
      <dgm:prSet presAssocID="{EB06A226-E8A2-4A02-8CF7-CAF2BB6270B3}" presName="sibTrans" presStyleCnt="0"/>
      <dgm:spPr/>
    </dgm:pt>
    <dgm:pt modelId="{8ED3B798-0EA3-49DE-AB9A-CCDC621C5631}" type="pres">
      <dgm:prSet presAssocID="{EE7BD2BC-34D1-4B4A-8EBA-3FD733A912FE}" presName="compNode" presStyleCnt="0"/>
      <dgm:spPr/>
    </dgm:pt>
    <dgm:pt modelId="{724BEB05-A67B-4B99-9385-3C1EE30C2B2A}" type="pres">
      <dgm:prSet presAssocID="{EE7BD2BC-34D1-4B4A-8EBA-3FD733A912FE}" presName="bgRect" presStyleLbl="bgShp" presStyleIdx="2" presStyleCnt="4"/>
      <dgm:spPr/>
    </dgm:pt>
    <dgm:pt modelId="{2C33976E-BA29-4A76-85AF-04D860A9DA1F}" type="pres">
      <dgm:prSet presAssocID="{EE7BD2BC-34D1-4B4A-8EBA-3FD733A912F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01A0C6E-CF92-4425-9639-B29428F2B4A4}" type="pres">
      <dgm:prSet presAssocID="{EE7BD2BC-34D1-4B4A-8EBA-3FD733A912FE}" presName="spaceRect" presStyleCnt="0"/>
      <dgm:spPr/>
    </dgm:pt>
    <dgm:pt modelId="{4F1821BB-A6DC-480A-A675-4960ACD2A0FE}" type="pres">
      <dgm:prSet presAssocID="{EE7BD2BC-34D1-4B4A-8EBA-3FD733A912FE}" presName="parTx" presStyleLbl="revTx" presStyleIdx="2" presStyleCnt="4">
        <dgm:presLayoutVars>
          <dgm:chMax val="0"/>
          <dgm:chPref val="0"/>
        </dgm:presLayoutVars>
      </dgm:prSet>
      <dgm:spPr/>
    </dgm:pt>
    <dgm:pt modelId="{ECED19DA-BCC3-4D22-98E0-EDF6E4ADA4C2}" type="pres">
      <dgm:prSet presAssocID="{83AE7787-75B7-4FCF-99B8-28996A5876D2}" presName="sibTrans" presStyleCnt="0"/>
      <dgm:spPr/>
    </dgm:pt>
    <dgm:pt modelId="{66C85FC3-B4C5-48FC-90B7-2A43679C111A}" type="pres">
      <dgm:prSet presAssocID="{735FA0D7-BDF3-49B5-80A5-BB25EFF39B7A}" presName="compNode" presStyleCnt="0"/>
      <dgm:spPr/>
    </dgm:pt>
    <dgm:pt modelId="{22AD30D0-83F9-4E52-BFD4-2AE36FA3D2E9}" type="pres">
      <dgm:prSet presAssocID="{735FA0D7-BDF3-49B5-80A5-BB25EFF39B7A}" presName="bgRect" presStyleLbl="bgShp" presStyleIdx="3" presStyleCnt="4"/>
      <dgm:spPr/>
    </dgm:pt>
    <dgm:pt modelId="{01F9F7FE-6146-4A38-82B3-B8E68593E84D}" type="pres">
      <dgm:prSet presAssocID="{735FA0D7-BDF3-49B5-80A5-BB25EFF39B7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df"/>
        </a:ext>
      </dgm:extLst>
    </dgm:pt>
    <dgm:pt modelId="{02C9215D-4F28-4CAE-A505-2041BD97517E}" type="pres">
      <dgm:prSet presAssocID="{735FA0D7-BDF3-49B5-80A5-BB25EFF39B7A}" presName="spaceRect" presStyleCnt="0"/>
      <dgm:spPr/>
    </dgm:pt>
    <dgm:pt modelId="{1DD8574F-5FB2-4EA1-B327-B89437DF1EF7}" type="pres">
      <dgm:prSet presAssocID="{735FA0D7-BDF3-49B5-80A5-BB25EFF39B7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EAC26025-1FE6-4903-A6B2-EA4116AB15D2}" type="presOf" srcId="{097A3C18-594F-49AD-848D-2C6C5AAB1EB1}" destId="{D098C9FF-B126-4F53-962E-BE6351B95295}" srcOrd="0" destOrd="0" presId="urn:microsoft.com/office/officeart/2018/2/layout/IconVerticalSolidList"/>
    <dgm:cxn modelId="{0A9DC031-4784-4701-8DAC-721A681E4EB1}" type="presOf" srcId="{FC25456E-C23C-4268-B6DF-F272CF8402CE}" destId="{F6001E8C-FA44-4E4B-98D5-9625552BBFC3}" srcOrd="0" destOrd="0" presId="urn:microsoft.com/office/officeart/2018/2/layout/IconVerticalSolidList"/>
    <dgm:cxn modelId="{A647AB50-7E29-492A-A01F-D3C589BFC46E}" srcId="{FC25456E-C23C-4268-B6DF-F272CF8402CE}" destId="{EE7BD2BC-34D1-4B4A-8EBA-3FD733A912FE}" srcOrd="2" destOrd="0" parTransId="{27204156-1523-463E-86C1-A4916F03690D}" sibTransId="{83AE7787-75B7-4FCF-99B8-28996A5876D2}"/>
    <dgm:cxn modelId="{B4622F54-48F7-4DA4-9A02-52E11CEEDA42}" type="presOf" srcId="{735FA0D7-BDF3-49B5-80A5-BB25EFF39B7A}" destId="{1DD8574F-5FB2-4EA1-B327-B89437DF1EF7}" srcOrd="0" destOrd="0" presId="urn:microsoft.com/office/officeart/2018/2/layout/IconVerticalSolidList"/>
    <dgm:cxn modelId="{AAC28376-3B9E-4FE4-9800-04A8ACD88051}" type="presOf" srcId="{EE7BD2BC-34D1-4B4A-8EBA-3FD733A912FE}" destId="{4F1821BB-A6DC-480A-A675-4960ACD2A0FE}" srcOrd="0" destOrd="0" presId="urn:microsoft.com/office/officeart/2018/2/layout/IconVerticalSolidList"/>
    <dgm:cxn modelId="{CEC74CA4-6AAB-4A47-A6EE-D3D43B2A1B40}" srcId="{FC25456E-C23C-4268-B6DF-F272CF8402CE}" destId="{735FA0D7-BDF3-49B5-80A5-BB25EFF39B7A}" srcOrd="3" destOrd="0" parTransId="{50D710CC-7521-46DA-9418-B22FA1522878}" sibTransId="{E45DE97A-9C4A-45CA-B933-C664D466D48C}"/>
    <dgm:cxn modelId="{A7D123C3-D50B-4C18-9A47-FCC62A4A04AF}" srcId="{FC25456E-C23C-4268-B6DF-F272CF8402CE}" destId="{097A3C18-594F-49AD-848D-2C6C5AAB1EB1}" srcOrd="0" destOrd="0" parTransId="{FF150DBE-45AD-44D5-A76E-5288464B93F6}" sibTransId="{302047A2-18D3-4526-9FFA-09E9CDB8798F}"/>
    <dgm:cxn modelId="{B5BFCDC8-9F63-4EB3-9995-1C3D38F41D1F}" srcId="{FC25456E-C23C-4268-B6DF-F272CF8402CE}" destId="{32D7F062-F292-43A6-A5D8-B8DCB30BD3B1}" srcOrd="1" destOrd="0" parTransId="{FEE652B2-3A2B-47AC-9694-C988206DCC50}" sibTransId="{EB06A226-E8A2-4A02-8CF7-CAF2BB6270B3}"/>
    <dgm:cxn modelId="{E22958E1-C6A4-49BE-B320-7ED665820CFD}" type="presOf" srcId="{32D7F062-F292-43A6-A5D8-B8DCB30BD3B1}" destId="{0A1CC1B5-67A6-4E03-A08E-D23DF5389E22}" srcOrd="0" destOrd="0" presId="urn:microsoft.com/office/officeart/2018/2/layout/IconVerticalSolidList"/>
    <dgm:cxn modelId="{EA1E1BB4-8A75-403D-902F-44F65D675BAB}" type="presParOf" srcId="{F6001E8C-FA44-4E4B-98D5-9625552BBFC3}" destId="{F03BE755-CB67-4E27-BA70-5567963A8703}" srcOrd="0" destOrd="0" presId="urn:microsoft.com/office/officeart/2018/2/layout/IconVerticalSolidList"/>
    <dgm:cxn modelId="{1A016E8C-85E4-4037-9C31-B1F5E76AE408}" type="presParOf" srcId="{F03BE755-CB67-4E27-BA70-5567963A8703}" destId="{4A45E6B0-4B8A-4665-8DEF-1B04D76FC45B}" srcOrd="0" destOrd="0" presId="urn:microsoft.com/office/officeart/2018/2/layout/IconVerticalSolidList"/>
    <dgm:cxn modelId="{5CA4DF3D-B054-4865-8ED6-13AA0CED07F2}" type="presParOf" srcId="{F03BE755-CB67-4E27-BA70-5567963A8703}" destId="{AF575B36-028F-4C8C-9E61-679C1DB45621}" srcOrd="1" destOrd="0" presId="urn:microsoft.com/office/officeart/2018/2/layout/IconVerticalSolidList"/>
    <dgm:cxn modelId="{2FBBCE2C-1D10-4C0A-AAD9-CD467D034D78}" type="presParOf" srcId="{F03BE755-CB67-4E27-BA70-5567963A8703}" destId="{983EC071-5CA5-43B2-9B7E-6DD092500705}" srcOrd="2" destOrd="0" presId="urn:microsoft.com/office/officeart/2018/2/layout/IconVerticalSolidList"/>
    <dgm:cxn modelId="{9C4FB0C5-4E03-4279-85BA-30D60EC105A8}" type="presParOf" srcId="{F03BE755-CB67-4E27-BA70-5567963A8703}" destId="{D098C9FF-B126-4F53-962E-BE6351B95295}" srcOrd="3" destOrd="0" presId="urn:microsoft.com/office/officeart/2018/2/layout/IconVerticalSolidList"/>
    <dgm:cxn modelId="{FD827A6B-76C4-4AE0-B2D4-F96E9265640A}" type="presParOf" srcId="{F6001E8C-FA44-4E4B-98D5-9625552BBFC3}" destId="{166D45B6-C189-4B43-9651-30AF786259AB}" srcOrd="1" destOrd="0" presId="urn:microsoft.com/office/officeart/2018/2/layout/IconVerticalSolidList"/>
    <dgm:cxn modelId="{6272EDAC-3156-4754-BF15-539807E1BEF1}" type="presParOf" srcId="{F6001E8C-FA44-4E4B-98D5-9625552BBFC3}" destId="{9A1FD7F1-AEB3-4B29-B3DE-50125497778C}" srcOrd="2" destOrd="0" presId="urn:microsoft.com/office/officeart/2018/2/layout/IconVerticalSolidList"/>
    <dgm:cxn modelId="{5E561890-F936-4557-85A8-3EA1F36D6B2D}" type="presParOf" srcId="{9A1FD7F1-AEB3-4B29-B3DE-50125497778C}" destId="{FDFDBC28-7692-4366-A00E-D8F80AAF0660}" srcOrd="0" destOrd="0" presId="urn:microsoft.com/office/officeart/2018/2/layout/IconVerticalSolidList"/>
    <dgm:cxn modelId="{7AFEB405-9BC5-4E7C-8E98-3EF680EABF79}" type="presParOf" srcId="{9A1FD7F1-AEB3-4B29-B3DE-50125497778C}" destId="{64DD3CA4-7BA7-4CE3-9CD8-9BEBF6C55DCD}" srcOrd="1" destOrd="0" presId="urn:microsoft.com/office/officeart/2018/2/layout/IconVerticalSolidList"/>
    <dgm:cxn modelId="{B29FEF01-9135-481B-8B3E-BC4FC87F3B93}" type="presParOf" srcId="{9A1FD7F1-AEB3-4B29-B3DE-50125497778C}" destId="{E42E50AC-A91D-4A80-A7DA-1EDC68133A96}" srcOrd="2" destOrd="0" presId="urn:microsoft.com/office/officeart/2018/2/layout/IconVerticalSolidList"/>
    <dgm:cxn modelId="{A2964399-1793-40E7-A51C-9780104C8EF6}" type="presParOf" srcId="{9A1FD7F1-AEB3-4B29-B3DE-50125497778C}" destId="{0A1CC1B5-67A6-4E03-A08E-D23DF5389E22}" srcOrd="3" destOrd="0" presId="urn:microsoft.com/office/officeart/2018/2/layout/IconVerticalSolidList"/>
    <dgm:cxn modelId="{4E114E7F-9F90-47D6-AB14-F003025B3DB7}" type="presParOf" srcId="{F6001E8C-FA44-4E4B-98D5-9625552BBFC3}" destId="{D66632A7-9105-44B8-BBB2-6F714368C663}" srcOrd="3" destOrd="0" presId="urn:microsoft.com/office/officeart/2018/2/layout/IconVerticalSolidList"/>
    <dgm:cxn modelId="{E659A9D4-27C8-4F61-8B2D-CB45932B0183}" type="presParOf" srcId="{F6001E8C-FA44-4E4B-98D5-9625552BBFC3}" destId="{8ED3B798-0EA3-49DE-AB9A-CCDC621C5631}" srcOrd="4" destOrd="0" presId="urn:microsoft.com/office/officeart/2018/2/layout/IconVerticalSolidList"/>
    <dgm:cxn modelId="{75687A07-1CE5-4423-B9FC-F13ABAFA9B6C}" type="presParOf" srcId="{8ED3B798-0EA3-49DE-AB9A-CCDC621C5631}" destId="{724BEB05-A67B-4B99-9385-3C1EE30C2B2A}" srcOrd="0" destOrd="0" presId="urn:microsoft.com/office/officeart/2018/2/layout/IconVerticalSolidList"/>
    <dgm:cxn modelId="{1490330A-526A-462C-9DA0-F65BCA420140}" type="presParOf" srcId="{8ED3B798-0EA3-49DE-AB9A-CCDC621C5631}" destId="{2C33976E-BA29-4A76-85AF-04D860A9DA1F}" srcOrd="1" destOrd="0" presId="urn:microsoft.com/office/officeart/2018/2/layout/IconVerticalSolidList"/>
    <dgm:cxn modelId="{20BF207E-2F10-4275-B674-27701CCA66C1}" type="presParOf" srcId="{8ED3B798-0EA3-49DE-AB9A-CCDC621C5631}" destId="{901A0C6E-CF92-4425-9639-B29428F2B4A4}" srcOrd="2" destOrd="0" presId="urn:microsoft.com/office/officeart/2018/2/layout/IconVerticalSolidList"/>
    <dgm:cxn modelId="{2D711014-CBE2-4DEC-89EE-F04D4E413A7D}" type="presParOf" srcId="{8ED3B798-0EA3-49DE-AB9A-CCDC621C5631}" destId="{4F1821BB-A6DC-480A-A675-4960ACD2A0FE}" srcOrd="3" destOrd="0" presId="urn:microsoft.com/office/officeart/2018/2/layout/IconVerticalSolidList"/>
    <dgm:cxn modelId="{3BAAC7B7-9743-4464-97D7-FBC68A6B97DB}" type="presParOf" srcId="{F6001E8C-FA44-4E4B-98D5-9625552BBFC3}" destId="{ECED19DA-BCC3-4D22-98E0-EDF6E4ADA4C2}" srcOrd="5" destOrd="0" presId="urn:microsoft.com/office/officeart/2018/2/layout/IconVerticalSolidList"/>
    <dgm:cxn modelId="{3A2FD1E4-0C5D-41C3-AC14-1E64B2432A6D}" type="presParOf" srcId="{F6001E8C-FA44-4E4B-98D5-9625552BBFC3}" destId="{66C85FC3-B4C5-48FC-90B7-2A43679C111A}" srcOrd="6" destOrd="0" presId="urn:microsoft.com/office/officeart/2018/2/layout/IconVerticalSolidList"/>
    <dgm:cxn modelId="{F8906132-6A32-4161-87A8-EB3CCCDD9C45}" type="presParOf" srcId="{66C85FC3-B4C5-48FC-90B7-2A43679C111A}" destId="{22AD30D0-83F9-4E52-BFD4-2AE36FA3D2E9}" srcOrd="0" destOrd="0" presId="urn:microsoft.com/office/officeart/2018/2/layout/IconVerticalSolidList"/>
    <dgm:cxn modelId="{0EE48C28-0FBB-4E17-9379-33EAE6D68AAC}" type="presParOf" srcId="{66C85FC3-B4C5-48FC-90B7-2A43679C111A}" destId="{01F9F7FE-6146-4A38-82B3-B8E68593E84D}" srcOrd="1" destOrd="0" presId="urn:microsoft.com/office/officeart/2018/2/layout/IconVerticalSolidList"/>
    <dgm:cxn modelId="{4AB7B3F8-AE76-43AC-A323-D3EB3A9C7721}" type="presParOf" srcId="{66C85FC3-B4C5-48FC-90B7-2A43679C111A}" destId="{02C9215D-4F28-4CAE-A505-2041BD97517E}" srcOrd="2" destOrd="0" presId="urn:microsoft.com/office/officeart/2018/2/layout/IconVerticalSolidList"/>
    <dgm:cxn modelId="{3FB3976C-DC1A-4DEB-BCA8-4417341CE742}" type="presParOf" srcId="{66C85FC3-B4C5-48FC-90B7-2A43679C111A}" destId="{1DD8574F-5FB2-4EA1-B327-B89437DF1E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45E6B0-4B8A-4665-8DEF-1B04D76FC45B}">
      <dsp:nvSpPr>
        <dsp:cNvPr id="0" name=""/>
        <dsp:cNvSpPr/>
      </dsp:nvSpPr>
      <dsp:spPr>
        <a:xfrm>
          <a:off x="0" y="1805"/>
          <a:ext cx="7886700" cy="91531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575B36-028F-4C8C-9E61-679C1DB45621}">
      <dsp:nvSpPr>
        <dsp:cNvPr id="0" name=""/>
        <dsp:cNvSpPr/>
      </dsp:nvSpPr>
      <dsp:spPr>
        <a:xfrm>
          <a:off x="276881" y="207750"/>
          <a:ext cx="503420" cy="5034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98C9FF-B126-4F53-962E-BE6351B95295}">
      <dsp:nvSpPr>
        <dsp:cNvPr id="0" name=""/>
        <dsp:cNvSpPr/>
      </dsp:nvSpPr>
      <dsp:spPr>
        <a:xfrm>
          <a:off x="1057183" y="1805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Converted dataset into instruction-response format</a:t>
          </a:r>
        </a:p>
      </dsp:txBody>
      <dsp:txXfrm>
        <a:off x="1057183" y="1805"/>
        <a:ext cx="6829516" cy="915310"/>
      </dsp:txXfrm>
    </dsp:sp>
    <dsp:sp modelId="{FDFDBC28-7692-4366-A00E-D8F80AAF0660}">
      <dsp:nvSpPr>
        <dsp:cNvPr id="0" name=""/>
        <dsp:cNvSpPr/>
      </dsp:nvSpPr>
      <dsp:spPr>
        <a:xfrm>
          <a:off x="0" y="1145944"/>
          <a:ext cx="7886700" cy="91531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DD3CA4-7BA7-4CE3-9CD8-9BEBF6C55DCD}">
      <dsp:nvSpPr>
        <dsp:cNvPr id="0" name=""/>
        <dsp:cNvSpPr/>
      </dsp:nvSpPr>
      <dsp:spPr>
        <a:xfrm>
          <a:off x="276881" y="1351889"/>
          <a:ext cx="503420" cy="5034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1CC1B5-67A6-4E03-A08E-D23DF5389E22}">
      <dsp:nvSpPr>
        <dsp:cNvPr id="0" name=""/>
        <dsp:cNvSpPr/>
      </dsp:nvSpPr>
      <dsp:spPr>
        <a:xfrm>
          <a:off x="1057183" y="1145944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Prompt: Natural language query</a:t>
          </a:r>
        </a:p>
      </dsp:txBody>
      <dsp:txXfrm>
        <a:off x="1057183" y="1145944"/>
        <a:ext cx="6829516" cy="915310"/>
      </dsp:txXfrm>
    </dsp:sp>
    <dsp:sp modelId="{724BEB05-A67B-4B99-9385-3C1EE30C2B2A}">
      <dsp:nvSpPr>
        <dsp:cNvPr id="0" name=""/>
        <dsp:cNvSpPr/>
      </dsp:nvSpPr>
      <dsp:spPr>
        <a:xfrm>
          <a:off x="0" y="2290082"/>
          <a:ext cx="7886700" cy="91531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33976E-BA29-4A76-85AF-04D860A9DA1F}">
      <dsp:nvSpPr>
        <dsp:cNvPr id="0" name=""/>
        <dsp:cNvSpPr/>
      </dsp:nvSpPr>
      <dsp:spPr>
        <a:xfrm>
          <a:off x="276881" y="2496027"/>
          <a:ext cx="503420" cy="5034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1821BB-A6DC-480A-A675-4960ACD2A0FE}">
      <dsp:nvSpPr>
        <dsp:cNvPr id="0" name=""/>
        <dsp:cNvSpPr/>
      </dsp:nvSpPr>
      <dsp:spPr>
        <a:xfrm>
          <a:off x="1057183" y="2290082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Response: SQL query</a:t>
          </a:r>
        </a:p>
      </dsp:txBody>
      <dsp:txXfrm>
        <a:off x="1057183" y="2290082"/>
        <a:ext cx="6829516" cy="915310"/>
      </dsp:txXfrm>
    </dsp:sp>
    <dsp:sp modelId="{22AD30D0-83F9-4E52-BFD4-2AE36FA3D2E9}">
      <dsp:nvSpPr>
        <dsp:cNvPr id="0" name=""/>
        <dsp:cNvSpPr/>
      </dsp:nvSpPr>
      <dsp:spPr>
        <a:xfrm>
          <a:off x="0" y="3434221"/>
          <a:ext cx="7886700" cy="91531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F9F7FE-6146-4A38-82B3-B8E68593E84D}">
      <dsp:nvSpPr>
        <dsp:cNvPr id="0" name=""/>
        <dsp:cNvSpPr/>
      </dsp:nvSpPr>
      <dsp:spPr>
        <a:xfrm>
          <a:off x="276881" y="3640166"/>
          <a:ext cx="503420" cy="5034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D8574F-5FB2-4EA1-B327-B89437DF1EF7}">
      <dsp:nvSpPr>
        <dsp:cNvPr id="0" name=""/>
        <dsp:cNvSpPr/>
      </dsp:nvSpPr>
      <dsp:spPr>
        <a:xfrm>
          <a:off x="1057183" y="3434221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Saved in JSONL format for compatibility</a:t>
          </a:r>
        </a:p>
      </dsp:txBody>
      <dsp:txXfrm>
        <a:off x="1057183" y="3434221"/>
        <a:ext cx="6829516" cy="915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9D8208-CE01-4537-A7C3-73C3969AD615}" type="datetimeFigureOut">
              <a:rPr lang="en-IN" smtClean="0"/>
              <a:t>12-03-2025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34CE3-6556-48CF-BADE-5CCA221D30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761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234CE3-6556-48CF-BADE-5CCA221D304A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157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79653-E49B-47C2-6865-D0BE1D907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B9A8AB-0EA2-5791-490F-26AD2081FF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2D99E8-8608-F13E-1FB5-309DCA9156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48AA3-1F94-2557-0D2E-74F69B95F4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234CE3-6556-48CF-BADE-5CCA221D304A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110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BFE2C8-DC37-9BE9-4BFB-A324B9DD61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75" t="6484" r="14936"/>
          <a:stretch/>
        </p:blipFill>
        <p:spPr>
          <a:xfrm>
            <a:off x="20" y="10"/>
            <a:ext cx="6501364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3739" y="0"/>
            <a:ext cx="6360260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86450" y="1122363"/>
            <a:ext cx="301752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200"/>
              <a:t>Fine-Tuning LLMs on Text-to-SQL Generation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86450" y="4872922"/>
            <a:ext cx="3017520" cy="1208141"/>
          </a:xfrm>
        </p:spPr>
        <p:txBody>
          <a:bodyPr>
            <a:normAutofit/>
          </a:bodyPr>
          <a:lstStyle/>
          <a:p>
            <a:pPr algn="l"/>
            <a:r>
              <a:rPr lang="en-IN" sz="1700" dirty="0"/>
              <a:t>Using Gretel's Synthetic Dataset | </a:t>
            </a:r>
            <a:r>
              <a:rPr lang="en-IN" sz="1700" dirty="0" err="1"/>
              <a:t>LLaMA</a:t>
            </a:r>
            <a:r>
              <a:rPr lang="en-IN" sz="1700" dirty="0"/>
              <a:t> 3 &amp; DeepSeek-R1:8B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796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8736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9AC798B-9AC6-22FF-516F-36FDF1E8CEAB}"/>
              </a:ext>
            </a:extLst>
          </p:cNvPr>
          <p:cNvSpPr txBox="1">
            <a:spLocks/>
          </p:cNvSpPr>
          <p:nvPr/>
        </p:nvSpPr>
        <p:spPr>
          <a:xfrm>
            <a:off x="5428158" y="255742"/>
            <a:ext cx="3558571" cy="120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700" b="1" dirty="0">
                <a:solidFill>
                  <a:schemeClr val="tx1"/>
                </a:solidFill>
              </a:rPr>
              <a:t>R</a:t>
            </a:r>
            <a:r>
              <a:rPr lang="en-IN" sz="1700" b="1" dirty="0">
                <a:solidFill>
                  <a:schemeClr val="tx1"/>
                </a:solidFill>
              </a:rPr>
              <a:t>ama Chandra Kashyap Mamidipalli</a:t>
            </a:r>
          </a:p>
          <a:p>
            <a:pPr algn="r"/>
            <a:r>
              <a:rPr lang="en-IN" sz="1700" b="1" dirty="0">
                <a:solidFill>
                  <a:schemeClr val="tx1"/>
                </a:solidFill>
              </a:rPr>
              <a:t>002852095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381677" cy="1325563"/>
          </a:xfrm>
        </p:spPr>
        <p:txBody>
          <a:bodyPr>
            <a:normAutofit/>
          </a:bodyPr>
          <a:lstStyle/>
          <a:p>
            <a:r>
              <a:rPr lang="en-IN" sz="4900"/>
              <a:t>Data Preprocessing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6917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7911" y="591829"/>
            <a:ext cx="10427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46996" y="821124"/>
            <a:ext cx="68354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6256" y="1336268"/>
            <a:ext cx="95786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33C6726-5ED7-CEB7-D57E-0D4067D72A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6070832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1"/>
            <a:ext cx="7266222" cy="1642969"/>
          </a:xfrm>
        </p:spPr>
        <p:txBody>
          <a:bodyPr anchor="b">
            <a:normAutofit/>
          </a:bodyPr>
          <a:lstStyle/>
          <a:p>
            <a:r>
              <a:rPr lang="en-IN" sz="3500"/>
              <a:t>Evaluation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297" y="2418409"/>
            <a:ext cx="7266222" cy="1221718"/>
          </a:xfrm>
        </p:spPr>
        <p:txBody>
          <a:bodyPr anchor="t">
            <a:normAutofit/>
          </a:bodyPr>
          <a:lstStyle/>
          <a:p>
            <a:r>
              <a:rPr lang="en-US" sz="1700" dirty="0"/>
              <a:t>Execution Time: Measures response speed</a:t>
            </a:r>
          </a:p>
          <a:p>
            <a:r>
              <a:rPr lang="en-US" sz="1700" dirty="0"/>
              <a:t>Accuracy: Comparison with ground truth SQL queries</a:t>
            </a:r>
          </a:p>
          <a:p>
            <a:r>
              <a:rPr lang="en-US" sz="1700" dirty="0"/>
              <a:t>Response Time Distribution: Performance variation across models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9B49C38-B995-974A-E2A7-172ECFA83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5432074"/>
              </p:ext>
            </p:extLst>
          </p:nvPr>
        </p:nvGraphicFramePr>
        <p:xfrm>
          <a:off x="457200" y="4027211"/>
          <a:ext cx="8229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Accuracy (Before)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Accuracy (After)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Execution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t>DeepSeek-R1:8B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85%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Moderate</a:t>
                      </a:r>
                      <a:endParaRPr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dirty="0" err="1"/>
                        <a:t>LLaMA</a:t>
                      </a:r>
                      <a:r>
                        <a:rPr dirty="0"/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92%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Faster</a:t>
                      </a:r>
                      <a:endParaRPr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134938"/>
            <a:ext cx="8458200" cy="823912"/>
          </a:xfrm>
        </p:spPr>
        <p:txBody>
          <a:bodyPr>
            <a:normAutofit fontScale="90000"/>
          </a:bodyPr>
          <a:lstStyle/>
          <a:p>
            <a:r>
              <a:rPr sz="2800" dirty="0"/>
              <a:t>Performance Comparison</a:t>
            </a:r>
            <a:r>
              <a:rPr lang="en-US" sz="2800" dirty="0"/>
              <a:t> of </a:t>
            </a:r>
            <a:r>
              <a:rPr lang="en-US" sz="2800" dirty="0" err="1"/>
              <a:t>Deepseek</a:t>
            </a:r>
            <a:r>
              <a:rPr lang="en-US" sz="2800" dirty="0"/>
              <a:t> and Finetuned </a:t>
            </a:r>
            <a:r>
              <a:rPr lang="en-US" sz="2800" dirty="0" err="1"/>
              <a:t>Deepseek</a:t>
            </a:r>
            <a:endParaRPr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8F02AB-32C4-3CA5-87A6-8B059D6FBB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622" r="21215"/>
          <a:stretch/>
        </p:blipFill>
        <p:spPr>
          <a:xfrm>
            <a:off x="514350" y="1118024"/>
            <a:ext cx="3898900" cy="53272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CA2F47-BB4B-06FD-DC9A-01BF4CBC5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1" y="1118024"/>
            <a:ext cx="4017697" cy="532722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A0CA6-0AEC-D2FB-455A-C0B6268B4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B49F5-9964-66C2-BECB-D07364B1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134938"/>
            <a:ext cx="8458200" cy="823912"/>
          </a:xfrm>
        </p:spPr>
        <p:txBody>
          <a:bodyPr>
            <a:normAutofit/>
          </a:bodyPr>
          <a:lstStyle/>
          <a:p>
            <a:r>
              <a:rPr sz="2800" dirty="0"/>
              <a:t>Performance Comparison</a:t>
            </a:r>
            <a:r>
              <a:rPr lang="en-US" sz="2800" dirty="0"/>
              <a:t> of Llama and Finetuned </a:t>
            </a:r>
            <a:r>
              <a:rPr lang="en-US" sz="2800" dirty="0" err="1"/>
              <a:t>LLaMa</a:t>
            </a:r>
            <a:endParaRPr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1CCC6E-A066-65DA-3DE0-13EB5E2F8E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562"/>
          <a:stretch/>
        </p:blipFill>
        <p:spPr>
          <a:xfrm>
            <a:off x="406400" y="958850"/>
            <a:ext cx="3937000" cy="56177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E4CDAD-E0A8-09A4-D597-D54FDD773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8050" y="958850"/>
            <a:ext cx="3937000" cy="559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676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1"/>
            <a:ext cx="7266222" cy="666379"/>
          </a:xfrm>
        </p:spPr>
        <p:txBody>
          <a:bodyPr anchor="b">
            <a:normAutofit/>
          </a:bodyPr>
          <a:lstStyle/>
          <a:p>
            <a:r>
              <a:rPr lang="en-IN" sz="3500" dirty="0"/>
              <a:t>Pre-Fine-Tuning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397" y="1291495"/>
            <a:ext cx="7266222" cy="3454358"/>
          </a:xfrm>
        </p:spPr>
        <p:txBody>
          <a:bodyPr anchor="t">
            <a:normAutofit/>
          </a:bodyPr>
          <a:lstStyle/>
          <a:p>
            <a:r>
              <a:rPr lang="en-US" sz="1700" dirty="0"/>
              <a:t>DeepSeek-R1:8B: 85% accuracy</a:t>
            </a:r>
          </a:p>
          <a:p>
            <a:r>
              <a:rPr lang="en-US" sz="1700" dirty="0" err="1"/>
              <a:t>LLaMA</a:t>
            </a:r>
            <a:r>
              <a:rPr lang="en-US" sz="1700" dirty="0"/>
              <a:t> 3: 90% accuracy</a:t>
            </a:r>
          </a:p>
          <a:p>
            <a:r>
              <a:rPr lang="en-US" sz="1700" dirty="0"/>
              <a:t>Execution times varied across queries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2BEE06-3259-CB46-DB22-392E41E8D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2744892"/>
            <a:ext cx="6053160" cy="361108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2"/>
            <a:ext cx="7266222" cy="732710"/>
          </a:xfrm>
        </p:spPr>
        <p:txBody>
          <a:bodyPr anchor="b">
            <a:normAutofit/>
          </a:bodyPr>
          <a:lstStyle/>
          <a:p>
            <a:r>
              <a:rPr lang="en-IN" sz="3500" dirty="0"/>
              <a:t>Post-Fine-Tuning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1082" y="1321366"/>
            <a:ext cx="7266222" cy="3454358"/>
          </a:xfrm>
        </p:spPr>
        <p:txBody>
          <a:bodyPr anchor="t">
            <a:normAutofit/>
          </a:bodyPr>
          <a:lstStyle/>
          <a:p>
            <a:r>
              <a:rPr lang="en-IN" sz="1700" dirty="0"/>
              <a:t>- DeepSeek-R1:8B: 95% accuracy</a:t>
            </a:r>
          </a:p>
          <a:p>
            <a:r>
              <a:rPr lang="en-IN" sz="1700" dirty="0"/>
              <a:t>- </a:t>
            </a:r>
            <a:r>
              <a:rPr lang="en-IN" sz="1700" dirty="0" err="1"/>
              <a:t>LLaMA</a:t>
            </a:r>
            <a:r>
              <a:rPr lang="en-IN" sz="1700" dirty="0"/>
              <a:t> 3: 92% accuracy</a:t>
            </a:r>
          </a:p>
          <a:p>
            <a:r>
              <a:rPr lang="en-IN" sz="1700" dirty="0"/>
              <a:t>- Faster SQL generation after tuning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5019BD-B770-9108-28D7-82BF4726C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433" y="2587523"/>
            <a:ext cx="5270485" cy="349876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1"/>
            <a:ext cx="7266222" cy="1642969"/>
          </a:xfrm>
        </p:spPr>
        <p:txBody>
          <a:bodyPr anchor="b">
            <a:normAutofit/>
          </a:bodyPr>
          <a:lstStyle/>
          <a:p>
            <a:r>
              <a:rPr lang="en-IN" sz="3500"/>
              <a:t>Challenges &amp; 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297" y="2418409"/>
            <a:ext cx="7266222" cy="3454358"/>
          </a:xfrm>
        </p:spPr>
        <p:txBody>
          <a:bodyPr anchor="t">
            <a:normAutofit/>
          </a:bodyPr>
          <a:lstStyle/>
          <a:p>
            <a:r>
              <a:rPr lang="en-US" sz="1700" dirty="0"/>
              <a:t>Some complex queries were incorrectly structured</a:t>
            </a:r>
          </a:p>
          <a:p>
            <a:r>
              <a:rPr lang="en-US" sz="1700" dirty="0"/>
              <a:t>Model biases in predicting table joins</a:t>
            </a:r>
          </a:p>
          <a:p>
            <a:r>
              <a:rPr lang="en-US" sz="1700" dirty="0"/>
              <a:t>Execution speed improved with optimized training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1"/>
            <a:ext cx="7266222" cy="1642969"/>
          </a:xfrm>
        </p:spPr>
        <p:txBody>
          <a:bodyPr anchor="b">
            <a:normAutofit/>
          </a:bodyPr>
          <a:lstStyle/>
          <a:p>
            <a:r>
              <a:rPr lang="en-IN" sz="350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297" y="2418409"/>
            <a:ext cx="7266222" cy="3454358"/>
          </a:xfrm>
        </p:spPr>
        <p:txBody>
          <a:bodyPr anchor="t">
            <a:normAutofit/>
          </a:bodyPr>
          <a:lstStyle/>
          <a:p>
            <a:r>
              <a:rPr lang="en-US" sz="1700" dirty="0"/>
              <a:t>Fine-tuning significantly improved SQL accuracy</a:t>
            </a:r>
          </a:p>
          <a:p>
            <a:r>
              <a:rPr lang="en-US" sz="1700" dirty="0"/>
              <a:t>Execution speed was optimized</a:t>
            </a:r>
          </a:p>
          <a:p>
            <a:r>
              <a:rPr lang="en-US" sz="1700" dirty="0"/>
              <a:t>Future work: Extend fine-tuning to other SQL domains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1138036"/>
            <a:ext cx="3064248" cy="1402470"/>
          </a:xfrm>
        </p:spPr>
        <p:txBody>
          <a:bodyPr anchor="t">
            <a:normAutofit/>
          </a:bodyPr>
          <a:lstStyle/>
          <a:p>
            <a:r>
              <a:rPr lang="en-IN" sz="2800" dirty="0"/>
              <a:t>Dataset And Models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8855" y="87114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2551176"/>
            <a:ext cx="3064248" cy="3591207"/>
          </a:xfrm>
        </p:spPr>
        <p:txBody>
          <a:bodyPr>
            <a:normAutofit/>
          </a:bodyPr>
          <a:lstStyle/>
          <a:p>
            <a:r>
              <a:rPr lang="en-IN" sz="1700" dirty="0"/>
              <a:t>Dataset: </a:t>
            </a:r>
            <a:r>
              <a:rPr lang="en-IN" sz="1700" dirty="0" err="1"/>
              <a:t>GretelAI's</a:t>
            </a:r>
            <a:r>
              <a:rPr lang="en-IN" sz="1700" dirty="0"/>
              <a:t> Synthetic Text-to-SQL</a:t>
            </a:r>
          </a:p>
          <a:p>
            <a:endParaRPr lang="en-IN" sz="1700" dirty="0"/>
          </a:p>
          <a:p>
            <a:pPr marL="0" indent="0">
              <a:buNone/>
            </a:pPr>
            <a:endParaRPr lang="en-IN" sz="1700" dirty="0"/>
          </a:p>
          <a:p>
            <a:pPr marL="0" indent="0">
              <a:buNone/>
            </a:pPr>
            <a:endParaRPr lang="en-IN" sz="1700" dirty="0"/>
          </a:p>
          <a:p>
            <a:r>
              <a:rPr lang="en-IN" sz="1800" dirty="0"/>
              <a:t>Models: </a:t>
            </a:r>
          </a:p>
          <a:p>
            <a:pPr marL="0" indent="0">
              <a:buNone/>
            </a:pPr>
            <a:r>
              <a:rPr lang="en-IN" sz="1800" dirty="0"/>
              <a:t>		LLaMA3 : 8B</a:t>
            </a:r>
          </a:p>
          <a:p>
            <a:pPr marL="0" indent="0">
              <a:buNone/>
            </a:pPr>
            <a:r>
              <a:rPr lang="en-IN" sz="1800" dirty="0"/>
              <a:t>		DeepSeek-R1:8B</a:t>
            </a:r>
          </a:p>
          <a:p>
            <a:endParaRPr lang="en-IN" sz="1700" dirty="0"/>
          </a:p>
        </p:txBody>
      </p:sp>
      <p:pic>
        <p:nvPicPr>
          <p:cNvPr id="14" name="Picture 13" descr="Computer script on a screen">
            <a:extLst>
              <a:ext uri="{FF2B5EF4-FFF2-40B4-BE49-F238E27FC236}">
                <a16:creationId xmlns:a16="http://schemas.microsoft.com/office/drawing/2014/main" id="{B4B29E34-1736-2A9F-FBAC-4405F629FF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39" r="46012" b="-1"/>
          <a:stretch/>
        </p:blipFill>
        <p:spPr>
          <a:xfrm>
            <a:off x="4238244" y="10"/>
            <a:ext cx="4905756" cy="68579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49D40C21-4218-827D-14B5-FB59348634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9412" b="-1"/>
          <a:stretch/>
        </p:blipFill>
        <p:spPr>
          <a:xfrm>
            <a:off x="20" y="10"/>
            <a:ext cx="72522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365125"/>
            <a:ext cx="2866642" cy="1899912"/>
          </a:xfrm>
        </p:spPr>
        <p:txBody>
          <a:bodyPr>
            <a:normAutofit/>
          </a:bodyPr>
          <a:lstStyle/>
          <a:p>
            <a:r>
              <a:rPr lang="en-IN" sz="350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8707" y="2434201"/>
            <a:ext cx="2866642" cy="3742762"/>
          </a:xfrm>
        </p:spPr>
        <p:txBody>
          <a:bodyPr>
            <a:normAutofit/>
          </a:bodyPr>
          <a:lstStyle/>
          <a:p>
            <a:r>
              <a:rPr lang="en-US" sz="1700" dirty="0"/>
              <a:t>Convert natural language queries into SQL</a:t>
            </a:r>
          </a:p>
          <a:p>
            <a:r>
              <a:rPr lang="en-US" sz="1700" dirty="0"/>
              <a:t>Improve SQL generation accuracy using fine-tuned LLMs</a:t>
            </a:r>
          </a:p>
          <a:p>
            <a:r>
              <a:rPr lang="en-US" sz="1700" dirty="0"/>
              <a:t>Compare performance before and after fine-tuning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rown and white alpacas">
            <a:extLst>
              <a:ext uri="{FF2B5EF4-FFF2-40B4-BE49-F238E27FC236}">
                <a16:creationId xmlns:a16="http://schemas.microsoft.com/office/drawing/2014/main" id="{E7E8D2A9-6426-E39D-04FA-0EAD5F5CD0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417" r="28133" b="-1"/>
          <a:stretch/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en-IN" sz="3500" dirty="0" err="1"/>
              <a:t>Deepseek</a:t>
            </a:r>
            <a:r>
              <a:rPr lang="en-IN" sz="3500" dirty="0"/>
              <a:t> and </a:t>
            </a:r>
            <a:r>
              <a:rPr lang="en-IN" sz="3500" dirty="0" err="1"/>
              <a:t>LLama</a:t>
            </a:r>
            <a:endParaRPr lang="en-IN" sz="35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040868"/>
            <a:ext cx="3494817" cy="3374137"/>
          </a:xfrm>
        </p:spPr>
        <p:txBody>
          <a:bodyPr anchor="ctr">
            <a:normAutofit/>
          </a:bodyPr>
          <a:lstStyle/>
          <a:p>
            <a:r>
              <a:rPr lang="en-IN" sz="1700" dirty="0"/>
              <a:t>Models: </a:t>
            </a:r>
            <a:r>
              <a:rPr lang="en-IN" sz="1700" dirty="0" err="1"/>
              <a:t>LLaMA</a:t>
            </a:r>
            <a:r>
              <a:rPr lang="en-IN" sz="1700" dirty="0"/>
              <a:t> 3 &amp; DeepSeek-R1:8B</a:t>
            </a:r>
          </a:p>
          <a:p>
            <a:r>
              <a:rPr lang="en-IN" sz="1700" dirty="0"/>
              <a:t>Optimized for SQL generation using </a:t>
            </a:r>
            <a:r>
              <a:rPr lang="en-IN" sz="1700" dirty="0" err="1"/>
              <a:t>Ollama</a:t>
            </a:r>
            <a:r>
              <a:rPr lang="en-IN" sz="1700" dirty="0"/>
              <a:t> framework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7E738D-89BC-F02C-82BB-CAE60184278A}"/>
              </a:ext>
            </a:extLst>
          </p:cNvPr>
          <p:cNvSpPr/>
          <p:nvPr/>
        </p:nvSpPr>
        <p:spPr>
          <a:xfrm>
            <a:off x="347472" y="1844040"/>
            <a:ext cx="1207008" cy="82296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GretelAI</a:t>
            </a:r>
            <a:r>
              <a:rPr lang="en-IN" dirty="0"/>
              <a:t> Dataset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49D4633-D143-2665-2E72-6675A73D8AD3}"/>
              </a:ext>
            </a:extLst>
          </p:cNvPr>
          <p:cNvSpPr/>
          <p:nvPr/>
        </p:nvSpPr>
        <p:spPr>
          <a:xfrm>
            <a:off x="347472" y="2758440"/>
            <a:ext cx="1207008" cy="1197864"/>
          </a:xfrm>
          <a:prstGeom prst="roundRect">
            <a:avLst>
              <a:gd name="adj" fmla="val 5980"/>
            </a:avLst>
          </a:prstGeom>
          <a:solidFill>
            <a:schemeClr val="tx1"/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>
                <a:solidFill>
                  <a:schemeClr val="bg1"/>
                </a:solidFill>
                <a:latin typeface="Grandview" panose="020B0502040204020203" pitchFamily="34" charset="0"/>
              </a:rPr>
              <a:t>{</a:t>
            </a:r>
          </a:p>
          <a:p>
            <a:pPr algn="ctr"/>
            <a:r>
              <a:rPr lang="en-IN" sz="1100" dirty="0">
                <a:solidFill>
                  <a:schemeClr val="bg1"/>
                </a:solidFill>
                <a:latin typeface="Grandview" panose="020B0502040204020203" pitchFamily="34" charset="0"/>
              </a:rPr>
              <a:t>“SQL Prompt”, “SQL” , “Explanation”</a:t>
            </a:r>
          </a:p>
          <a:p>
            <a:pPr algn="ctr"/>
            <a:r>
              <a:rPr lang="en-IN" sz="1100" dirty="0">
                <a:solidFill>
                  <a:schemeClr val="bg1"/>
                </a:solidFill>
                <a:latin typeface="Grandview" panose="020B0502040204020203" pitchFamily="34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085934-D35D-4B04-542F-22ECDD245560}"/>
              </a:ext>
            </a:extLst>
          </p:cNvPr>
          <p:cNvSpPr/>
          <p:nvPr/>
        </p:nvSpPr>
        <p:spPr>
          <a:xfrm>
            <a:off x="2731008" y="1844040"/>
            <a:ext cx="1420368" cy="82296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Tokenization</a:t>
            </a:r>
            <a:br>
              <a:rPr lang="en-US" dirty="0"/>
            </a:br>
            <a:r>
              <a:rPr lang="en-US" sz="1100" dirty="0"/>
              <a:t>(</a:t>
            </a:r>
            <a:r>
              <a:rPr lang="en-US" sz="1100" dirty="0" err="1"/>
              <a:t>Unsloth</a:t>
            </a:r>
            <a:r>
              <a:rPr lang="en-US" sz="1100" dirty="0"/>
              <a:t> </a:t>
            </a:r>
            <a:r>
              <a:rPr lang="en-US" sz="1100" dirty="0" err="1"/>
              <a:t>FastLM</a:t>
            </a:r>
            <a:r>
              <a:rPr lang="en-US" sz="1100" dirty="0"/>
              <a:t>)</a:t>
            </a:r>
            <a:endParaRPr lang="en-IN" sz="11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25492D-B231-27E6-1017-E253BBFBBABF}"/>
              </a:ext>
            </a:extLst>
          </p:cNvPr>
          <p:cNvSpPr/>
          <p:nvPr/>
        </p:nvSpPr>
        <p:spPr>
          <a:xfrm>
            <a:off x="5117592" y="1844040"/>
            <a:ext cx="1420368" cy="82296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Selection</a:t>
            </a:r>
            <a:br>
              <a:rPr lang="en-US" dirty="0"/>
            </a:br>
            <a:r>
              <a:rPr lang="en-US" sz="1100" dirty="0"/>
              <a:t>(</a:t>
            </a:r>
            <a:r>
              <a:rPr lang="en-US" sz="1100" dirty="0" err="1"/>
              <a:t>Deepseek</a:t>
            </a:r>
            <a:r>
              <a:rPr lang="en-US" sz="1100" dirty="0"/>
              <a:t> Llama)</a:t>
            </a:r>
            <a:endParaRPr lang="en-IN" sz="11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FA58B1-075A-58F6-BCC1-7A350CE47506}"/>
              </a:ext>
            </a:extLst>
          </p:cNvPr>
          <p:cNvSpPr/>
          <p:nvPr/>
        </p:nvSpPr>
        <p:spPr>
          <a:xfrm>
            <a:off x="5117592" y="3947160"/>
            <a:ext cx="1420368" cy="82296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Fine-Tuning (</a:t>
            </a:r>
            <a:r>
              <a:rPr lang="en-US" dirty="0" err="1"/>
              <a:t>LoRA</a:t>
            </a:r>
            <a:r>
              <a:rPr lang="en-US" dirty="0"/>
              <a:t> SFT)</a:t>
            </a:r>
            <a:endParaRPr lang="en-IN" sz="11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E5A2AEA-651A-95C6-CEA7-AF61E327A218}"/>
              </a:ext>
            </a:extLst>
          </p:cNvPr>
          <p:cNvSpPr/>
          <p:nvPr/>
        </p:nvSpPr>
        <p:spPr>
          <a:xfrm>
            <a:off x="6793992" y="3759708"/>
            <a:ext cx="2121408" cy="1197864"/>
          </a:xfrm>
          <a:prstGeom prst="roundRect">
            <a:avLst>
              <a:gd name="adj" fmla="val 5980"/>
            </a:avLst>
          </a:prstGeom>
          <a:solidFill>
            <a:schemeClr val="tx1"/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900" dirty="0">
              <a:solidFill>
                <a:schemeClr val="bg1"/>
              </a:solidFill>
              <a:latin typeface="Grandview" panose="020B0502040204020203" pitchFamily="34" charset="0"/>
            </a:endParaRPr>
          </a:p>
          <a:p>
            <a:pPr algn="ctr"/>
            <a:r>
              <a:rPr lang="en-IN" sz="900" dirty="0">
                <a:solidFill>
                  <a:schemeClr val="bg1"/>
                </a:solidFill>
                <a:latin typeface="Grandview" panose="020B0502040204020203" pitchFamily="34" charset="0"/>
              </a:rPr>
              <a:t>“Target Modules: Attention Layers”, “Optimizer: AdamW_8bit” , </a:t>
            </a:r>
          </a:p>
          <a:p>
            <a:pPr algn="ctr"/>
            <a:r>
              <a:rPr lang="en-IN" sz="900" dirty="0">
                <a:solidFill>
                  <a:schemeClr val="bg1"/>
                </a:solidFill>
                <a:latin typeface="Grandview" panose="020B0502040204020203" pitchFamily="34" charset="0"/>
              </a:rPr>
              <a:t>“Batch Size: 2 ”,</a:t>
            </a:r>
          </a:p>
          <a:p>
            <a:pPr algn="ctr"/>
            <a:r>
              <a:rPr lang="en-IN" sz="900" dirty="0">
                <a:solidFill>
                  <a:schemeClr val="bg1"/>
                </a:solidFill>
                <a:latin typeface="Grandview" panose="020B0502040204020203" pitchFamily="34" charset="0"/>
              </a:rPr>
              <a:t>“Learning Rate: 2e-4 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E222D4-83B4-D562-03E1-BB1E9E6CB8E5}"/>
              </a:ext>
            </a:extLst>
          </p:cNvPr>
          <p:cNvSpPr/>
          <p:nvPr/>
        </p:nvSpPr>
        <p:spPr>
          <a:xfrm>
            <a:off x="2731008" y="3992880"/>
            <a:ext cx="1420368" cy="82296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Evaluation </a:t>
            </a:r>
            <a:br>
              <a:rPr lang="en-US" dirty="0"/>
            </a:br>
            <a:r>
              <a:rPr lang="en-US" sz="1100" dirty="0"/>
              <a:t>(Accuracy &amp; Time)</a:t>
            </a:r>
            <a:endParaRPr lang="en-IN" sz="11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2967D7C-8B12-EA0C-D515-F9EE4E5E7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dirty="0"/>
              <a:t>Fine-Tuning Architecture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CDB7AE-6C8B-E8CC-C034-EFBACCD9BA34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1554480" y="2255520"/>
            <a:ext cx="1176528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025917-D622-D3E0-47DC-8E3BBEF4DD8D}"/>
              </a:ext>
            </a:extLst>
          </p:cNvPr>
          <p:cNvCxnSpPr>
            <a:cxnSpLocks/>
          </p:cNvCxnSpPr>
          <p:nvPr/>
        </p:nvCxnSpPr>
        <p:spPr>
          <a:xfrm>
            <a:off x="4151376" y="2255520"/>
            <a:ext cx="966216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CA117E7-5BAD-56F9-C634-614F89B01020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5827776" y="2667000"/>
            <a:ext cx="0" cy="128016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6343C56-7356-EF99-F10F-F1A6B4EBC1EF}"/>
              </a:ext>
            </a:extLst>
          </p:cNvPr>
          <p:cNvCxnSpPr>
            <a:cxnSpLocks/>
          </p:cNvCxnSpPr>
          <p:nvPr/>
        </p:nvCxnSpPr>
        <p:spPr>
          <a:xfrm flipH="1">
            <a:off x="4189476" y="4358640"/>
            <a:ext cx="890016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2CB9B5BE-9587-DBF1-6A15-0D7FF2FF2EFE}"/>
              </a:ext>
            </a:extLst>
          </p:cNvPr>
          <p:cNvSpPr/>
          <p:nvPr/>
        </p:nvSpPr>
        <p:spPr>
          <a:xfrm>
            <a:off x="2731008" y="5324856"/>
            <a:ext cx="1420368" cy="103632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Creating GGUF</a:t>
            </a:r>
            <a:br>
              <a:rPr lang="en-US" dirty="0"/>
            </a:br>
            <a:r>
              <a:rPr lang="en-US" sz="1100" dirty="0"/>
              <a:t>(GPT-Generated Unified Format)</a:t>
            </a:r>
            <a:endParaRPr lang="en-IN" sz="1100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FD03058-4F30-A734-43AA-990995209BB6}"/>
              </a:ext>
            </a:extLst>
          </p:cNvPr>
          <p:cNvCxnSpPr>
            <a:cxnSpLocks/>
            <a:stCxn id="11" idx="2"/>
            <a:endCxn id="23" idx="0"/>
          </p:cNvCxnSpPr>
          <p:nvPr/>
        </p:nvCxnSpPr>
        <p:spPr>
          <a:xfrm>
            <a:off x="3441192" y="4815840"/>
            <a:ext cx="0" cy="509016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06AF4822-049C-D7BC-8D56-8DEFBF627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3478" y="3587425"/>
            <a:ext cx="1085850" cy="40545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A81C241-D440-0EBF-807A-0E198CDE0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9609">
            <a:off x="1270669" y="1671097"/>
            <a:ext cx="460248" cy="46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056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2643E-2336-2783-E0D8-9E1C52702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A3DE238-F508-F634-4908-BB8504B2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Complete</a:t>
            </a:r>
            <a:r>
              <a:rPr dirty="0"/>
              <a:t>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352D4F-37CB-0641-DC9A-9AF38F1CA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09" y="1833782"/>
            <a:ext cx="1651393" cy="12269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988B753-E3C4-0AFF-AD73-CE3F61E7A7E6}"/>
              </a:ext>
            </a:extLst>
          </p:cNvPr>
          <p:cNvSpPr/>
          <p:nvPr/>
        </p:nvSpPr>
        <p:spPr>
          <a:xfrm>
            <a:off x="2699258" y="2028952"/>
            <a:ext cx="1420368" cy="82296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Convert the GGUF file to the </a:t>
            </a:r>
            <a:r>
              <a:rPr lang="en-US" sz="1100" dirty="0" err="1"/>
              <a:t>Ollama</a:t>
            </a:r>
            <a:r>
              <a:rPr lang="en-US" sz="1100" dirty="0"/>
              <a:t> extract </a:t>
            </a:r>
            <a:endParaRPr lang="en-IN" sz="11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5E9A04-2F21-D4B1-BE97-5FA097D60DD1}"/>
              </a:ext>
            </a:extLst>
          </p:cNvPr>
          <p:cNvSpPr/>
          <p:nvPr/>
        </p:nvSpPr>
        <p:spPr>
          <a:xfrm>
            <a:off x="5085842" y="2028952"/>
            <a:ext cx="1420368" cy="82296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New Model </a:t>
            </a:r>
            <a:br>
              <a:rPr lang="en-US" dirty="0"/>
            </a:br>
            <a:r>
              <a:rPr lang="en-US" sz="1100" dirty="0"/>
              <a:t>(Finetuned Models)</a:t>
            </a:r>
            <a:endParaRPr lang="en-IN" sz="11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BBE144-B09F-9FCE-14CB-EC9CF2769A88}"/>
              </a:ext>
            </a:extLst>
          </p:cNvPr>
          <p:cNvSpPr/>
          <p:nvPr/>
        </p:nvSpPr>
        <p:spPr>
          <a:xfrm>
            <a:off x="1226915" y="4830113"/>
            <a:ext cx="1967793" cy="122687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Calls for Each model</a:t>
            </a:r>
            <a:br>
              <a:rPr lang="en-US" dirty="0"/>
            </a:br>
            <a:r>
              <a:rPr lang="en-US" sz="1100" dirty="0"/>
              <a:t>(2 Base &amp; 2 finetuned)</a:t>
            </a:r>
            <a:endParaRPr lang="en-IN" sz="11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ABF7A1E-58CE-B604-F5DD-092E80884CED}"/>
              </a:ext>
            </a:extLst>
          </p:cNvPr>
          <p:cNvCxnSpPr>
            <a:cxnSpLocks/>
          </p:cNvCxnSpPr>
          <p:nvPr/>
        </p:nvCxnSpPr>
        <p:spPr>
          <a:xfrm>
            <a:off x="4119626" y="2440432"/>
            <a:ext cx="966216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2EBE73-3EF1-3694-D2EE-173EA8FA7ED2}"/>
              </a:ext>
            </a:extLst>
          </p:cNvPr>
          <p:cNvCxnSpPr>
            <a:cxnSpLocks/>
          </p:cNvCxnSpPr>
          <p:nvPr/>
        </p:nvCxnSpPr>
        <p:spPr>
          <a:xfrm flipH="1">
            <a:off x="3194708" y="5738926"/>
            <a:ext cx="2404113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88DE848-8C7D-EFCB-0DBD-9975601615CF}"/>
              </a:ext>
            </a:extLst>
          </p:cNvPr>
          <p:cNvCxnSpPr>
            <a:cxnSpLocks/>
          </p:cNvCxnSpPr>
          <p:nvPr/>
        </p:nvCxnSpPr>
        <p:spPr>
          <a:xfrm flipV="1">
            <a:off x="3194708" y="5267106"/>
            <a:ext cx="2413202" cy="3948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994ED85-405C-DC8D-6825-82097CD20104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916176" y="2440432"/>
            <a:ext cx="783082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A7C22316-9CA1-7752-BE13-C93D245F0802}"/>
              </a:ext>
            </a:extLst>
          </p:cNvPr>
          <p:cNvSpPr/>
          <p:nvPr/>
        </p:nvSpPr>
        <p:spPr>
          <a:xfrm>
            <a:off x="7558023" y="2011839"/>
            <a:ext cx="1420368" cy="82296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Run models  in </a:t>
            </a:r>
            <a:r>
              <a:rPr lang="en-US" dirty="0" err="1"/>
              <a:t>Ollama</a:t>
            </a:r>
            <a:r>
              <a:rPr lang="en-US" dirty="0"/>
              <a:t> API</a:t>
            </a:r>
            <a:endParaRPr lang="en-IN" sz="11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40BF17E-22F2-6663-D5F4-6CF485DC3519}"/>
              </a:ext>
            </a:extLst>
          </p:cNvPr>
          <p:cNvCxnSpPr>
            <a:cxnSpLocks/>
          </p:cNvCxnSpPr>
          <p:nvPr/>
        </p:nvCxnSpPr>
        <p:spPr>
          <a:xfrm>
            <a:off x="6591807" y="2429344"/>
            <a:ext cx="966216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048A13F-F5E6-9CCE-813D-290035AEF23B}"/>
              </a:ext>
            </a:extLst>
          </p:cNvPr>
          <p:cNvSpPr/>
          <p:nvPr/>
        </p:nvSpPr>
        <p:spPr>
          <a:xfrm>
            <a:off x="5607910" y="4859575"/>
            <a:ext cx="1967793" cy="122687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Interface using </a:t>
            </a:r>
            <a:r>
              <a:rPr lang="en-US" dirty="0" err="1"/>
              <a:t>Streamlit</a:t>
            </a:r>
            <a:endParaRPr lang="en-IN" sz="1100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AD2A73A4-AF33-999C-01C9-9508066EE5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734" y="4345816"/>
            <a:ext cx="1636557" cy="68735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013764AD-985A-3F05-897D-8FE3FB27F4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8335" y="4155909"/>
            <a:ext cx="1136580" cy="113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21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050" y="1128094"/>
            <a:ext cx="2575635" cy="1415270"/>
          </a:xfrm>
        </p:spPr>
        <p:txBody>
          <a:bodyPr anchor="t">
            <a:normAutofit/>
          </a:bodyPr>
          <a:lstStyle/>
          <a:p>
            <a:r>
              <a:rPr lang="en-IN" sz="2800"/>
              <a:t>Fine-Tuning DeepSeek using Unsloth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D7575E-88D2-B771-681D-46A7E5541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82342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13EB98-3E61-2F97-0019-69797D752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26" y="2084882"/>
            <a:ext cx="4666421" cy="269485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49542" y="87114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050" y="2543364"/>
            <a:ext cx="2575635" cy="35990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1700"/>
              <a:t>Used Unsloth’s FastLanguageModel for efficient training</a:t>
            </a:r>
          </a:p>
          <a:p>
            <a:pPr>
              <a:lnSpc>
                <a:spcPct val="90000"/>
              </a:lnSpc>
            </a:pPr>
            <a:r>
              <a:rPr lang="en-IN" sz="1700"/>
              <a:t>Applied 4-bit quantization for memory efficiency</a:t>
            </a:r>
          </a:p>
          <a:p>
            <a:pPr>
              <a:lnSpc>
                <a:spcPct val="90000"/>
              </a:lnSpc>
            </a:pPr>
            <a:r>
              <a:rPr lang="en-IN" sz="1700"/>
              <a:t>LoRA fine-tuning with target layers: q_proj, k_proj, v_proj, etc.</a:t>
            </a:r>
          </a:p>
          <a:p>
            <a:pPr>
              <a:lnSpc>
                <a:spcPct val="90000"/>
              </a:lnSpc>
            </a:pPr>
            <a:r>
              <a:rPr lang="en-IN" sz="1700"/>
              <a:t>Training optimized with gradient checkpointing and AdamW_8bit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6539"/>
            <a:ext cx="8229600" cy="616110"/>
          </a:xfrm>
        </p:spPr>
        <p:txBody>
          <a:bodyPr>
            <a:noAutofit/>
          </a:bodyPr>
          <a:lstStyle/>
          <a:p>
            <a:r>
              <a:rPr lang="en-IN" sz="3600" i="0" dirty="0">
                <a:effectLst/>
              </a:rPr>
              <a:t>GGUF –GPT generated Unified Model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9274"/>
            <a:ext cx="8018157" cy="20313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0" i="0" dirty="0">
                <a:effectLst/>
              </a:rPr>
              <a:t>GGUF makes LLMs more compact and faster to load. </a:t>
            </a:r>
          </a:p>
          <a:p>
            <a:endParaRPr lang="en-US" b="0" i="0" dirty="0">
              <a:effectLst/>
            </a:endParaRPr>
          </a:p>
          <a:p>
            <a:r>
              <a:rPr lang="en-US" b="0" i="0" dirty="0">
                <a:effectLst/>
              </a:rPr>
              <a:t>This is crucial for local deployment, where storage space and RAM might be limited </a:t>
            </a:r>
          </a:p>
          <a:p>
            <a:r>
              <a:rPr lang="en-US" b="0" i="0" dirty="0">
                <a:effectLst/>
              </a:rPr>
              <a:t>compared to cloud environments. </a:t>
            </a:r>
          </a:p>
          <a:p>
            <a:endParaRPr lang="en-US" b="0" i="0" dirty="0">
              <a:effectLst/>
            </a:endParaRPr>
          </a:p>
          <a:p>
            <a:r>
              <a:rPr lang="en-US" b="0" i="0" dirty="0">
                <a:effectLst/>
              </a:rPr>
              <a:t>The format uses advanced compression techniques to reduce model size without </a:t>
            </a:r>
          </a:p>
          <a:p>
            <a:r>
              <a:rPr lang="en-US" b="0" i="0" dirty="0">
                <a:effectLst/>
              </a:rPr>
              <a:t>sacrificing performance.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AA82847-8C9E-D45B-CA88-C7E2EE548C9F}"/>
              </a:ext>
            </a:extLst>
          </p:cNvPr>
          <p:cNvSpPr txBox="1">
            <a:spLocks/>
          </p:cNvSpPr>
          <p:nvPr/>
        </p:nvSpPr>
        <p:spPr>
          <a:xfrm>
            <a:off x="404507" y="3722901"/>
            <a:ext cx="8229600" cy="887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0" dirty="0">
                <a:effectLst/>
              </a:rPr>
              <a:t>The Role of llama.cpp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8A67C-DC8D-DE97-2E17-91BBEF55A392}"/>
              </a:ext>
            </a:extLst>
          </p:cNvPr>
          <p:cNvSpPr txBox="1"/>
          <p:nvPr/>
        </p:nvSpPr>
        <p:spPr>
          <a:xfrm>
            <a:off x="245757" y="4707151"/>
            <a:ext cx="8141588" cy="175432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b="0" i="0" dirty="0">
                <a:effectLst/>
              </a:rPr>
              <a:t>It's the reference implementation for running GGUF models, setting the standard for </a:t>
            </a:r>
          </a:p>
          <a:p>
            <a:pPr algn="l"/>
            <a:r>
              <a:rPr lang="en-US" b="0" i="0" dirty="0">
                <a:effectLst/>
              </a:rPr>
              <a:t>how these models should be processed and executed.</a:t>
            </a:r>
          </a:p>
          <a:p>
            <a:pPr algn="l"/>
            <a:endParaRPr lang="en-US" dirty="0"/>
          </a:p>
          <a:p>
            <a:pPr algn="l"/>
            <a:r>
              <a:rPr lang="en-US" b="0" i="0" dirty="0">
                <a:effectLst/>
              </a:rPr>
              <a:t>llama.cpp pioneered techniques for running large models on consumer hardware,</a:t>
            </a:r>
          </a:p>
          <a:p>
            <a:pPr algn="l"/>
            <a:r>
              <a:rPr lang="en-US" b="0" i="0" dirty="0">
                <a:effectLst/>
              </a:rPr>
              <a:t> including quantization methods that reduce model size and memory requirements </a:t>
            </a:r>
          </a:p>
          <a:p>
            <a:pPr algn="l"/>
            <a:r>
              <a:rPr lang="en-US" b="0" i="0" dirty="0">
                <a:effectLst/>
              </a:rPr>
              <a:t>without significant loss in quality.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9CEBB1-295C-313E-AEE3-BC6E3843667A}"/>
              </a:ext>
            </a:extLst>
          </p:cNvPr>
          <p:cNvCxnSpPr>
            <a:cxnSpLocks/>
          </p:cNvCxnSpPr>
          <p:nvPr/>
        </p:nvCxnSpPr>
        <p:spPr>
          <a:xfrm>
            <a:off x="1016000" y="3486150"/>
            <a:ext cx="6477000" cy="0"/>
          </a:xfrm>
          <a:prstGeom prst="line">
            <a:avLst/>
          </a:prstGeom>
          <a:ln w="381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</a:t>
            </a:r>
            <a:r>
              <a:rPr dirty="0"/>
              <a:t>Fine-Tuning Approach</a:t>
            </a:r>
          </a:p>
        </p:txBody>
      </p:sp>
      <p:pic>
        <p:nvPicPr>
          <p:cNvPr id="1026" name="Picture 2" descr="Supervised Fine Tuning for Gemini LLM | Google Cloud Blog">
            <a:extLst>
              <a:ext uri="{FF2B5EF4-FFF2-40B4-BE49-F238E27FC236}">
                <a16:creationId xmlns:a16="http://schemas.microsoft.com/office/drawing/2014/main" id="{7E1A86FD-3D55-3B23-731C-C583D7C512C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80747"/>
            <a:ext cx="8229600" cy="3964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517</Words>
  <Application>Microsoft Office PowerPoint</Application>
  <PresentationFormat>On-screen Show (4:3)</PresentationFormat>
  <Paragraphs>102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Arial</vt:lpstr>
      <vt:lpstr>Calibri</vt:lpstr>
      <vt:lpstr>Grandview</vt:lpstr>
      <vt:lpstr>Office Theme</vt:lpstr>
      <vt:lpstr>Fine-Tuning LLMs on Text-to-SQL Generation</vt:lpstr>
      <vt:lpstr>Dataset And Models</vt:lpstr>
      <vt:lpstr>Problem Statement</vt:lpstr>
      <vt:lpstr>Deepseek and LLama</vt:lpstr>
      <vt:lpstr>Fine-Tuning Architecture</vt:lpstr>
      <vt:lpstr>Complete Architecture</vt:lpstr>
      <vt:lpstr>Fine-Tuning DeepSeek using Unsloth</vt:lpstr>
      <vt:lpstr>GGUF –GPT generated Unified Model</vt:lpstr>
      <vt:lpstr>Supervised Fine-Tuning Approach</vt:lpstr>
      <vt:lpstr>Data Preprocessing</vt:lpstr>
      <vt:lpstr>Evaluation Metrics</vt:lpstr>
      <vt:lpstr>Performance Comparison of Deepseek and Finetuned Deepseek</vt:lpstr>
      <vt:lpstr>Performance Comparison of Llama and Finetuned LLaMa</vt:lpstr>
      <vt:lpstr>Pre-Fine-Tuning Performance</vt:lpstr>
      <vt:lpstr>Post-Fine-Tuning Performance</vt:lpstr>
      <vt:lpstr>Challenges &amp; Observations</vt:lpstr>
      <vt:lpstr>Conclusion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Rama Chandra Kashyap Mamidipalli</cp:lastModifiedBy>
  <cp:revision>7</cp:revision>
  <dcterms:created xsi:type="dcterms:W3CDTF">2013-01-27T09:14:16Z</dcterms:created>
  <dcterms:modified xsi:type="dcterms:W3CDTF">2025-03-13T02:39:34Z</dcterms:modified>
  <cp:category/>
</cp:coreProperties>
</file>

<file path=docProps/thumbnail.jpeg>
</file>